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4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14" r:id="rId4"/>
    <p:sldId id="293" r:id="rId5"/>
    <p:sldId id="345" r:id="rId6"/>
    <p:sldId id="315" r:id="rId7"/>
    <p:sldId id="316" r:id="rId8"/>
    <p:sldId id="302" r:id="rId9"/>
    <p:sldId id="282" r:id="rId10"/>
    <p:sldId id="308" r:id="rId11"/>
    <p:sldId id="299" r:id="rId12"/>
    <p:sldId id="300" r:id="rId13"/>
    <p:sldId id="301" r:id="rId14"/>
    <p:sldId id="359" r:id="rId15"/>
    <p:sldId id="333" r:id="rId16"/>
    <p:sldId id="361" r:id="rId17"/>
    <p:sldId id="354" r:id="rId18"/>
    <p:sldId id="319" r:id="rId19"/>
    <p:sldId id="320" r:id="rId20"/>
    <p:sldId id="321" r:id="rId21"/>
    <p:sldId id="322" r:id="rId22"/>
    <p:sldId id="324" r:id="rId23"/>
    <p:sldId id="327" r:id="rId24"/>
    <p:sldId id="328" r:id="rId25"/>
    <p:sldId id="331" r:id="rId26"/>
    <p:sldId id="332" r:id="rId27"/>
    <p:sldId id="326" r:id="rId28"/>
    <p:sldId id="353" r:id="rId29"/>
    <p:sldId id="329" r:id="rId30"/>
    <p:sldId id="330" r:id="rId31"/>
    <p:sldId id="334" r:id="rId32"/>
    <p:sldId id="335" r:id="rId33"/>
    <p:sldId id="337" r:id="rId34"/>
    <p:sldId id="356" r:id="rId35"/>
    <p:sldId id="338" r:id="rId36"/>
    <p:sldId id="339" r:id="rId37"/>
    <p:sldId id="336" r:id="rId38"/>
    <p:sldId id="340" r:id="rId39"/>
    <p:sldId id="360" r:id="rId40"/>
    <p:sldId id="358" r:id="rId41"/>
    <p:sldId id="341" r:id="rId42"/>
    <p:sldId id="342" r:id="rId43"/>
    <p:sldId id="352" r:id="rId44"/>
    <p:sldId id="343" r:id="rId45"/>
    <p:sldId id="344" r:id="rId46"/>
    <p:sldId id="275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A05618"/>
    <a:srgbClr val="7C7676"/>
    <a:srgbClr val="CC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91935" autoAdjust="0"/>
  </p:normalViewPr>
  <p:slideViewPr>
    <p:cSldViewPr>
      <p:cViewPr>
        <p:scale>
          <a:sx n="66" d="100"/>
          <a:sy n="66" d="100"/>
        </p:scale>
        <p:origin x="-1536" y="-4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800" b="1"/>
            </a:pPr>
            <a:r>
              <a:rPr lang="en-US" sz="1800" b="1" dirty="0"/>
              <a:t>ST </a:t>
            </a:r>
            <a:r>
              <a:rPr lang="en-US" sz="1800" b="1" dirty="0" smtClean="0"/>
              <a:t>cases</a:t>
            </a:r>
            <a:endParaRPr lang="en-US" sz="1800" b="1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ST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TC!$J$4:$J$6</c:f>
              <c:numCache>
                <c:formatCode>General</c:formatCode>
                <c:ptCount val="3"/>
                <c:pt idx="0">
                  <c:v>15</c:v>
                </c:pt>
                <c:pt idx="1">
                  <c:v>5</c:v>
                </c:pt>
                <c:pt idx="2">
                  <c:v>12</c:v>
                </c:pt>
              </c:numCache>
            </c:numRef>
          </c:val>
        </c:ser>
        <c:ser>
          <c:idx val="1"/>
          <c:order val="1"/>
          <c:tx>
            <c:v>ST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TC!$K$4:$K$6</c:f>
              <c:numCache>
                <c:formatCode>General</c:formatCode>
                <c:ptCount val="3"/>
                <c:pt idx="0">
                  <c:v>17</c:v>
                </c:pt>
                <c:pt idx="1">
                  <c:v>7</c:v>
                </c:pt>
                <c:pt idx="2">
                  <c:v>13</c:v>
                </c:pt>
              </c:numCache>
            </c:numRef>
          </c:val>
        </c:ser>
        <c:shape val="box"/>
        <c:axId val="64013824"/>
        <c:axId val="64015360"/>
        <c:axId val="0"/>
      </c:bar3DChart>
      <c:catAx>
        <c:axId val="64013824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4015360"/>
        <c:crosses val="autoZero"/>
        <c:auto val="1"/>
        <c:lblAlgn val="ctr"/>
        <c:lblOffset val="100"/>
      </c:catAx>
      <c:valAx>
        <c:axId val="64015360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401382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66013897301298874"/>
          <c:y val="0.43345095422394275"/>
          <c:w val="0.26721145433743859"/>
          <c:h val="0.2542504559811376"/>
        </c:manualLayout>
      </c:layout>
    </c:legend>
    <c:plotVisOnly val="1"/>
    <c:dispBlanksAs val="gap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+mj-lt"/>
          <a:ea typeface="Calibri"/>
          <a:cs typeface="Calibri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sz="1800" b="1" dirty="0"/>
              <a:t>IT </a:t>
            </a:r>
            <a:r>
              <a:rPr lang="en-US" sz="1800" b="1" dirty="0" smtClean="0"/>
              <a:t>cases</a:t>
            </a:r>
            <a:endParaRPr lang="en-US" sz="1800" b="1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IT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TC!$F$4:$F$6</c:f>
              <c:numCache>
                <c:formatCode>General</c:formatCode>
                <c:ptCount val="3"/>
                <c:pt idx="0">
                  <c:v>40</c:v>
                </c:pt>
                <c:pt idx="1">
                  <c:v>16</c:v>
                </c:pt>
                <c:pt idx="2">
                  <c:v>36</c:v>
                </c:pt>
              </c:numCache>
            </c:numRef>
          </c:val>
        </c:ser>
        <c:ser>
          <c:idx val="1"/>
          <c:order val="1"/>
          <c:tx>
            <c:v>IT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TC!$G$4:$G$6</c:f>
              <c:numCache>
                <c:formatCode>General</c:formatCode>
                <c:ptCount val="3"/>
                <c:pt idx="0">
                  <c:v>53</c:v>
                </c:pt>
                <c:pt idx="1">
                  <c:v>27</c:v>
                </c:pt>
                <c:pt idx="2">
                  <c:v>38</c:v>
                </c:pt>
              </c:numCache>
            </c:numRef>
          </c:val>
        </c:ser>
        <c:shape val="box"/>
        <c:axId val="64307200"/>
        <c:axId val="64308736"/>
        <c:axId val="0"/>
      </c:bar3DChart>
      <c:catAx>
        <c:axId val="64307200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4308736"/>
        <c:crosses val="autoZero"/>
        <c:auto val="1"/>
        <c:lblAlgn val="ctr"/>
        <c:lblOffset val="100"/>
      </c:catAx>
      <c:valAx>
        <c:axId val="64308736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430720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+mj-lt"/>
          <a:ea typeface="Calibri"/>
          <a:cs typeface="Calibri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 sz="1800" b="1"/>
            </a:pPr>
            <a:r>
              <a:rPr lang="en-US" sz="1800" b="1" dirty="0"/>
              <a:t>UT </a:t>
            </a:r>
            <a:r>
              <a:rPr lang="en-US" sz="1800" b="1" dirty="0" smtClean="0"/>
              <a:t>cases</a:t>
            </a:r>
            <a:endParaRPr lang="en-US" sz="1800" b="1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UT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TC!$B$4:$B$6</c:f>
              <c:numCache>
                <c:formatCode>General</c:formatCode>
                <c:ptCount val="3"/>
                <c:pt idx="0">
                  <c:v>55</c:v>
                </c:pt>
                <c:pt idx="1">
                  <c:v>20</c:v>
                </c:pt>
                <c:pt idx="2">
                  <c:v>45</c:v>
                </c:pt>
              </c:numCache>
            </c:numRef>
          </c:val>
        </c:ser>
        <c:ser>
          <c:idx val="1"/>
          <c:order val="1"/>
          <c:tx>
            <c:v>UT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TC!$C$4:$C$6</c:f>
              <c:numCache>
                <c:formatCode>General</c:formatCode>
                <c:ptCount val="3"/>
                <c:pt idx="0">
                  <c:v>58</c:v>
                </c:pt>
                <c:pt idx="1">
                  <c:v>25</c:v>
                </c:pt>
                <c:pt idx="2">
                  <c:v>48</c:v>
                </c:pt>
              </c:numCache>
            </c:numRef>
          </c:val>
        </c:ser>
        <c:shape val="box"/>
        <c:axId val="64338176"/>
        <c:axId val="64344064"/>
        <c:axId val="0"/>
      </c:bar3DChart>
      <c:catAx>
        <c:axId val="64338176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4344064"/>
        <c:crosses val="autoZero"/>
        <c:auto val="1"/>
        <c:lblAlgn val="ctr"/>
        <c:lblOffset val="100"/>
      </c:catAx>
      <c:valAx>
        <c:axId val="6434406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6433817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+mj-lt"/>
          <a:ea typeface="Calibri"/>
          <a:cs typeface="Calibri"/>
        </a:defRPr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v>Test case Density</c:v>
          </c:tx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New!$P$4:$P$6</c:f>
              <c:numCache>
                <c:formatCode>General</c:formatCode>
                <c:ptCount val="3"/>
                <c:pt idx="0">
                  <c:v>128</c:v>
                </c:pt>
                <c:pt idx="1">
                  <c:v>58</c:v>
                </c:pt>
                <c:pt idx="2">
                  <c:v>99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Bug</a:t>
            </a:r>
            <a:r>
              <a:rPr lang="en-US" baseline="0"/>
              <a:t> </a:t>
            </a:r>
            <a:r>
              <a:rPr lang="en-US"/>
              <a:t>Density</a:t>
            </a:r>
          </a:p>
        </c:rich>
      </c:tx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New!$Q$4:$Q$6</c:f>
              <c:numCache>
                <c:formatCode>General</c:formatCode>
                <c:ptCount val="3"/>
                <c:pt idx="0">
                  <c:v>18</c:v>
                </c:pt>
                <c:pt idx="1">
                  <c:v>8</c:v>
                </c:pt>
                <c:pt idx="2">
                  <c:v>14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FD8A-171E-4AE9-943A-396A93C2025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EB58-6601-4603-BE4B-D0D0E1EFCA82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dirty="0">
            <a:solidFill>
              <a:srgbClr val="002060"/>
            </a:solidFill>
          </a:endParaRPr>
        </a:p>
      </dgm:t>
    </dgm:pt>
    <dgm:pt modelId="{2ED3CCD2-6FE6-4BAE-B603-BE2DE10B2602}" type="parTrans" cxnId="{156BC6FA-FEAF-405A-A01C-4108AE0246B9}">
      <dgm:prSet/>
      <dgm:spPr/>
      <dgm:t>
        <a:bodyPr/>
        <a:lstStyle/>
        <a:p>
          <a:endParaRPr lang="en-US"/>
        </a:p>
      </dgm:t>
    </dgm:pt>
    <dgm:pt modelId="{67F18D5F-1C64-433A-B771-C03343EC295E}" type="sibTrans" cxnId="{156BC6FA-FEAF-405A-A01C-4108AE0246B9}">
      <dgm:prSet/>
      <dgm:spPr/>
      <dgm:t>
        <a:bodyPr/>
        <a:lstStyle/>
        <a:p>
          <a:endParaRPr lang="en-US"/>
        </a:p>
      </dgm:t>
    </dgm:pt>
    <dgm:pt modelId="{04CA2772-7FC8-49EA-B669-16D7D1FFFDAC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dirty="0">
            <a:solidFill>
              <a:srgbClr val="002060"/>
            </a:solidFill>
          </a:endParaRPr>
        </a:p>
      </dgm:t>
    </dgm:pt>
    <dgm:pt modelId="{74DF7EDD-ABEB-4E21-A819-5B2BC89F8B1A}" type="parTrans" cxnId="{D4D9CE6C-F0BC-4F61-AA15-5E53DC8D8777}">
      <dgm:prSet/>
      <dgm:spPr/>
      <dgm:t>
        <a:bodyPr/>
        <a:lstStyle/>
        <a:p>
          <a:endParaRPr lang="en-US"/>
        </a:p>
      </dgm:t>
    </dgm:pt>
    <dgm:pt modelId="{A46894C8-7F7C-4639-AB4E-A46EFBADCD03}" type="sibTrans" cxnId="{D4D9CE6C-F0BC-4F61-AA15-5E53DC8D8777}">
      <dgm:prSet/>
      <dgm:spPr/>
      <dgm:t>
        <a:bodyPr/>
        <a:lstStyle/>
        <a:p>
          <a:endParaRPr lang="en-US"/>
        </a:p>
      </dgm:t>
    </dgm:pt>
    <dgm:pt modelId="{6D4A7AD5-A40F-4DD0-A619-7F065C1C10C7}" type="pres">
      <dgm:prSet presAssocID="{1470FD8A-171E-4AE9-943A-396A93C202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273FF-6972-4C09-865B-4EB7AA7715C8}" type="pres">
      <dgm:prSet presAssocID="{F8CFEB58-6601-4603-BE4B-D0D0E1EFCA82}" presName="parentText" presStyleLbl="node1" presStyleIdx="0" presStyleCnt="2" custScaleY="7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40005-C798-449D-81F9-EF0A26956731}" type="pres">
      <dgm:prSet presAssocID="{67F18D5F-1C64-433A-B771-C03343EC295E}" presName="spacer" presStyleCnt="0"/>
      <dgm:spPr/>
    </dgm:pt>
    <dgm:pt modelId="{2AFDE1C0-DCA7-4465-AED5-2AD9C050A905}" type="pres">
      <dgm:prSet presAssocID="{04CA2772-7FC8-49EA-B669-16D7D1FFFDAC}" presName="parentText" presStyleLbl="node1" presStyleIdx="1" presStyleCnt="2" custScaleY="74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A0F9C-CBFC-437C-BC50-FB3766B7D420}" type="presOf" srcId="{1470FD8A-171E-4AE9-943A-396A93C2025A}" destId="{6D4A7AD5-A40F-4DD0-A619-7F065C1C10C7}" srcOrd="0" destOrd="0" presId="urn:microsoft.com/office/officeart/2005/8/layout/vList2"/>
    <dgm:cxn modelId="{443E64F3-9ECE-478F-AC55-BB6E3CA37D65}" type="presOf" srcId="{F8CFEB58-6601-4603-BE4B-D0D0E1EFCA82}" destId="{F66273FF-6972-4C09-865B-4EB7AA7715C8}" srcOrd="0" destOrd="0" presId="urn:microsoft.com/office/officeart/2005/8/layout/vList2"/>
    <dgm:cxn modelId="{156BC6FA-FEAF-405A-A01C-4108AE0246B9}" srcId="{1470FD8A-171E-4AE9-943A-396A93C2025A}" destId="{F8CFEB58-6601-4603-BE4B-D0D0E1EFCA82}" srcOrd="0" destOrd="0" parTransId="{2ED3CCD2-6FE6-4BAE-B603-BE2DE10B2602}" sibTransId="{67F18D5F-1C64-433A-B771-C03343EC295E}"/>
    <dgm:cxn modelId="{D4D9CE6C-F0BC-4F61-AA15-5E53DC8D8777}" srcId="{1470FD8A-171E-4AE9-943A-396A93C2025A}" destId="{04CA2772-7FC8-49EA-B669-16D7D1FFFDAC}" srcOrd="1" destOrd="0" parTransId="{74DF7EDD-ABEB-4E21-A819-5B2BC89F8B1A}" sibTransId="{A46894C8-7F7C-4639-AB4E-A46EFBADCD03}"/>
    <dgm:cxn modelId="{52FF0D6E-B8CD-4841-852B-957D19876C98}" type="presOf" srcId="{04CA2772-7FC8-49EA-B669-16D7D1FFFDAC}" destId="{2AFDE1C0-DCA7-4465-AED5-2AD9C050A905}" srcOrd="0" destOrd="0" presId="urn:microsoft.com/office/officeart/2005/8/layout/vList2"/>
    <dgm:cxn modelId="{059CE9E2-B737-4EF5-B20A-D2FD65D14BB1}" type="presParOf" srcId="{6D4A7AD5-A40F-4DD0-A619-7F065C1C10C7}" destId="{F66273FF-6972-4C09-865B-4EB7AA7715C8}" srcOrd="0" destOrd="0" presId="urn:microsoft.com/office/officeart/2005/8/layout/vList2"/>
    <dgm:cxn modelId="{5C3AD779-7A35-46BE-81E9-AF84159C93F6}" type="presParOf" srcId="{6D4A7AD5-A40F-4DD0-A619-7F065C1C10C7}" destId="{FD540005-C798-449D-81F9-EF0A26956731}" srcOrd="1" destOrd="0" presId="urn:microsoft.com/office/officeart/2005/8/layout/vList2"/>
    <dgm:cxn modelId="{DA3E3C64-E7C0-4B50-A386-BFD6DAB619CB}" type="presParOf" srcId="{6D4A7AD5-A40F-4DD0-A619-7F065C1C10C7}" destId="{2AFDE1C0-DCA7-4465-AED5-2AD9C050A9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273FF-6972-4C09-865B-4EB7AA7715C8}">
      <dsp:nvSpPr>
        <dsp:cNvPr id="0" name=""/>
        <dsp:cNvSpPr/>
      </dsp:nvSpPr>
      <dsp:spPr>
        <a:xfrm>
          <a:off x="0" y="239476"/>
          <a:ext cx="6096000" cy="200091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97677" y="337153"/>
        <a:ext cx="5900646" cy="1805563"/>
      </dsp:txXfrm>
    </dsp:sp>
    <dsp:sp modelId="{2AFDE1C0-DCA7-4465-AED5-2AD9C050A905}">
      <dsp:nvSpPr>
        <dsp:cNvPr id="0" name=""/>
        <dsp:cNvSpPr/>
      </dsp:nvSpPr>
      <dsp:spPr>
        <a:xfrm>
          <a:off x="0" y="2358474"/>
          <a:ext cx="6096000" cy="2075649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101325" y="2459799"/>
        <a:ext cx="5893350" cy="1872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8/27/2012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48725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keyword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err="1" smtClean="0"/>
              <a:t>thuyết</a:t>
            </a:r>
            <a:r>
              <a:rPr lang="en-US" baseline="0" smtClean="0"/>
              <a:t> trinh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Gyro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U1, u2, u3, u4 </a:t>
            </a:r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813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elicopter" TargetMode="External"/><Relationship Id="rId2" Type="http://schemas.openxmlformats.org/officeDocument/2006/relationships/hyperlink" Target="http://en.wikipedia.org/wiki/Fixed-wing_aircraf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Project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9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vi-V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199" y="1066800"/>
            <a:ext cx="8597173" cy="5410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0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Embedded system development: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Development model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Risks</a:t>
            </a:r>
            <a:endParaRPr lang="en-US" sz="3500" dirty="0"/>
          </a:p>
        </p:txBody>
      </p:sp>
      <p:sp>
        <p:nvSpPr>
          <p:cNvPr id="40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Time</a:t>
            </a:r>
            <a:endParaRPr lang="en-US" dirty="0" smtClean="0"/>
          </a:p>
          <a:p>
            <a:pPr lvl="2"/>
            <a:r>
              <a:rPr lang="en-US" dirty="0" smtClean="0"/>
              <a:t>Mechanic and PCB</a:t>
            </a:r>
          </a:p>
          <a:p>
            <a:pPr lvl="2"/>
            <a:r>
              <a:rPr lang="en-US" dirty="0" smtClean="0"/>
              <a:t>Assert and evaluate algorithms.</a:t>
            </a:r>
          </a:p>
          <a:p>
            <a:pPr lvl="2"/>
            <a:r>
              <a:rPr lang="en-US" dirty="0" smtClean="0"/>
              <a:t>Study new area.</a:t>
            </a:r>
          </a:p>
          <a:p>
            <a:pPr lvl="1"/>
            <a:r>
              <a:rPr lang="en-US" dirty="0" smtClean="0"/>
              <a:t>Cost:</a:t>
            </a:r>
          </a:p>
          <a:p>
            <a:pPr lvl="2"/>
            <a:r>
              <a:rPr lang="en-US" dirty="0" smtClean="0"/>
              <a:t>Potential cost.</a:t>
            </a:r>
          </a:p>
          <a:p>
            <a:pPr lvl="1"/>
            <a:r>
              <a:rPr lang="en-US" dirty="0" smtClean="0"/>
              <a:t>Testing:</a:t>
            </a:r>
          </a:p>
          <a:p>
            <a:pPr lvl="2"/>
            <a:r>
              <a:rPr lang="en-US" dirty="0" smtClean="0"/>
              <a:t>Unstable environment.</a:t>
            </a:r>
          </a:p>
          <a:p>
            <a:pPr lvl="2"/>
            <a:r>
              <a:rPr lang="en-US" dirty="0" smtClean="0"/>
              <a:t>Accident and damage.</a:t>
            </a:r>
          </a:p>
          <a:p>
            <a:pPr lvl="1"/>
            <a:r>
              <a:rPr lang="en-US" dirty="0" smtClean="0"/>
              <a:t>Tools</a:t>
            </a:r>
          </a:p>
          <a:p>
            <a:pPr lvl="2"/>
            <a:r>
              <a:rPr lang="en-US" dirty="0" smtClean="0"/>
              <a:t>Copyright software.</a:t>
            </a:r>
          </a:p>
          <a:p>
            <a:pPr lvl="2"/>
            <a:r>
              <a:rPr lang="en-US" dirty="0" smtClean="0"/>
              <a:t>Hardware and equipment.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290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Barometer: -300m to 9000m measureable.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ESC: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828800"/>
            <a:ext cx="3810000" cy="3657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600200"/>
            <a:ext cx="458728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Frame 6"/>
          <p:cNvSpPr/>
          <p:nvPr/>
        </p:nvSpPr>
        <p:spPr>
          <a:xfrm>
            <a:off x="5486400" y="990600"/>
            <a:ext cx="35814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410200" y="2971800"/>
            <a:ext cx="3657600" cy="1447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3962400" y="4419600"/>
            <a:ext cx="5105400" cy="12954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124200" y="1371600"/>
            <a:ext cx="22098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838200" y="4572000"/>
            <a:ext cx="1752600" cy="21336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324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438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2819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5800" y="3429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0" y="4724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MicroController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ame 6"/>
          <p:cNvSpPr/>
          <p:nvPr/>
        </p:nvSpPr>
        <p:spPr>
          <a:xfrm>
            <a:off x="4419600" y="4572000"/>
            <a:ext cx="22098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6019800"/>
            <a:ext cx="139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Bluetooth</a:t>
            </a:r>
          </a:p>
        </p:txBody>
      </p:sp>
      <p:sp>
        <p:nvSpPr>
          <p:cNvPr id="10" name="Frame 9"/>
          <p:cNvSpPr/>
          <p:nvPr/>
        </p:nvSpPr>
        <p:spPr>
          <a:xfrm>
            <a:off x="6934200" y="2438400"/>
            <a:ext cx="914400" cy="3733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438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</a:t>
            </a:r>
          </a:p>
        </p:txBody>
      </p:sp>
      <p:sp>
        <p:nvSpPr>
          <p:cNvPr id="12" name="Frame 11"/>
          <p:cNvSpPr/>
          <p:nvPr/>
        </p:nvSpPr>
        <p:spPr>
          <a:xfrm>
            <a:off x="4572000" y="1295400"/>
            <a:ext cx="1219200" cy="26670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838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MicroController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2819400" y="2286000"/>
            <a:ext cx="1752600" cy="16002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4200" y="3505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17" name="Frame 16"/>
          <p:cNvSpPr/>
          <p:nvPr/>
        </p:nvSpPr>
        <p:spPr>
          <a:xfrm>
            <a:off x="5562600" y="1295400"/>
            <a:ext cx="1676400" cy="5334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480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21" name="Frame 20"/>
          <p:cNvSpPr/>
          <p:nvPr/>
        </p:nvSpPr>
        <p:spPr>
          <a:xfrm>
            <a:off x="1905000" y="4191000"/>
            <a:ext cx="762000" cy="16002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600" y="1219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20" grpId="0"/>
      <p:bldP spid="21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Three software:</a:t>
            </a:r>
          </a:p>
          <a:p>
            <a:pPr lvl="1"/>
            <a:r>
              <a:rPr lang="en-US" dirty="0" smtClean="0"/>
              <a:t>Firmware</a:t>
            </a:r>
          </a:p>
          <a:p>
            <a:pPr lvl="1"/>
            <a:r>
              <a:rPr lang="en-US" dirty="0" smtClean="0"/>
              <a:t>Software </a:t>
            </a:r>
            <a:r>
              <a:rPr lang="en-US" dirty="0" smtClean="0"/>
              <a:t>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51" name="Rectangle 4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3053" name="Rectangle 4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3052" name="Object 44"/>
          <p:cNvGraphicFramePr>
            <a:graphicFrameLocks noChangeAspect="1"/>
          </p:cNvGraphicFramePr>
          <p:nvPr/>
        </p:nvGraphicFramePr>
        <p:xfrm>
          <a:off x="4267200" y="685800"/>
          <a:ext cx="4572000" cy="6021658"/>
        </p:xfrm>
        <a:graphic>
          <a:graphicData uri="http://schemas.openxmlformats.org/presentationml/2006/ole">
            <p:oleObj spid="_x0000_s43052" name="Visio" r:id="rId4" imgW="5813524" imgH="101200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FSM: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initiated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 chosen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Component diagram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011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752599"/>
            <a:ext cx="8001000" cy="491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 of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smtClean="0"/>
              <a:t> 𝜃, 𝜑, 𝜓  </a:t>
            </a:r>
            <a:r>
              <a:rPr lang="en-US" dirty="0" smtClean="0"/>
              <a:t>angles: describe the orientation of a rigid body.</a:t>
            </a:r>
          </a:p>
          <a:p>
            <a:r>
              <a:rPr lang="en-US" dirty="0" smtClean="0"/>
              <a:t> </a:t>
            </a:r>
            <a:r>
              <a:rPr lang="en-US" dirty="0" smtClean="0"/>
              <a:t>h: </a:t>
            </a:r>
            <a:r>
              <a:rPr lang="en-US" dirty="0" smtClean="0"/>
              <a:t>altitude</a:t>
            </a:r>
          </a:p>
          <a:p>
            <a:pPr>
              <a:buNone/>
            </a:pPr>
            <a:r>
              <a:rPr lang="en-US" dirty="0" smtClean="0"/>
              <a:t>	 of body </a:t>
            </a:r>
          </a:p>
          <a:p>
            <a:pPr>
              <a:buNone/>
            </a:pPr>
            <a:r>
              <a:rPr lang="en-US" dirty="0" smtClean="0"/>
              <a:t>	 compare to</a:t>
            </a:r>
          </a:p>
          <a:p>
            <a:pPr>
              <a:buNone/>
            </a:pPr>
            <a:r>
              <a:rPr lang="en-US" dirty="0" smtClean="0"/>
              <a:t>	 earth surface.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75" y="1676400"/>
            <a:ext cx="55721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Take the following variables into account: </a:t>
            </a:r>
          </a:p>
          <a:p>
            <a:pPr lvl="1"/>
            <a:r>
              <a:rPr lang="en-US" dirty="0" smtClean="0"/>
              <a:t>𝜂 </a:t>
            </a:r>
            <a:r>
              <a:rPr lang="en-US" dirty="0" smtClean="0"/>
              <a:t>= [𝜃,𝜑,</a:t>
            </a:r>
            <a:r>
              <a:rPr lang="en-US" dirty="0" smtClean="0"/>
              <a:t>𝜓,h]; </a:t>
            </a:r>
            <a:endParaRPr lang="en-US" dirty="0" smtClean="0"/>
          </a:p>
          <a:p>
            <a:r>
              <a:rPr lang="en-US" dirty="0" smtClean="0"/>
              <a:t>Derived force of each motor and the whole body.</a:t>
            </a:r>
          </a:p>
          <a:p>
            <a:r>
              <a:rPr lang="en-US" dirty="0" smtClean="0"/>
              <a:t>Explain the following behaviors:</a:t>
            </a:r>
          </a:p>
          <a:p>
            <a:pPr lvl="1"/>
            <a:r>
              <a:rPr lang="en-US" dirty="0" smtClean="0"/>
              <a:t>Linear translational movement.</a:t>
            </a:r>
          </a:p>
          <a:p>
            <a:pPr lvl="1"/>
            <a:r>
              <a:rPr lang="en-US" dirty="0" smtClean="0"/>
              <a:t>Rotational movement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algn="ctr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&lt;FUFO Final report, page 26 </a:t>
            </a:r>
            <a:r>
              <a:rPr lang="en-US" sz="1800" b="1" dirty="0" smtClean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sz="1800" b="1" dirty="0" smtClean="0">
                <a:solidFill>
                  <a:srgbClr val="7030A0"/>
                </a:solidFill>
              </a:rPr>
              <a:t> 33&gt;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Rotation angular calculation:</a:t>
            </a:r>
          </a:p>
          <a:p>
            <a:pPr lvl="1"/>
            <a:r>
              <a:rPr lang="en-US" dirty="0" smtClean="0"/>
              <a:t>Accelerometer: Multiplication with a (x, y, z) Direction Cosine Transformation Matrix.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99" y="2590800"/>
            <a:ext cx="594360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3600" y="3526556"/>
            <a:ext cx="5181600" cy="333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2"/>
            <a:r>
              <a:rPr lang="en-US" dirty="0" smtClean="0"/>
              <a:t>Error over long period of time because of error accumulation.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0353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2057400"/>
            <a:ext cx="2901696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D:\Study\Do an FPT\FUFO\Document\04.Design\FUFO_FUFO\Filter\Figure\Pitch_noFil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</a:p>
        </p:txBody>
      </p:sp>
      <p:pic>
        <p:nvPicPr>
          <p:cNvPr id="14" name="Picture 13" descr="D:\Study\Do an FPT\FUFO\Document\04.Design\FUFO_FUFO\Filter\Figure\Pitch_LowHighFilter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28800" y="6488668"/>
            <a:ext cx="577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GYROS AND LOW-PASS ACCEL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</a:p>
        </p:txBody>
      </p:sp>
      <p:pic>
        <p:nvPicPr>
          <p:cNvPr id="17" name="Picture 16" descr="D:\Study\Do an FPT\FUFO\Document\04.Design\FUFO_FUFO\Filter\Figure\Pitch_Complementary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67200" y="50292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Data = p*</a:t>
            </a:r>
            <a:r>
              <a:rPr lang="en-US" b="1" dirty="0" smtClean="0">
                <a:solidFill>
                  <a:srgbClr val="C00000"/>
                </a:solidFill>
              </a:rPr>
              <a:t>𝜃</a:t>
            </a:r>
            <a:r>
              <a:rPr lang="en-US" dirty="0" err="1" smtClean="0">
                <a:solidFill>
                  <a:srgbClr val="C00000"/>
                </a:solidFill>
              </a:rPr>
              <a:t>accel</a:t>
            </a:r>
            <a:r>
              <a:rPr lang="en-US" dirty="0" smtClean="0">
                <a:solidFill>
                  <a:srgbClr val="C00000"/>
                </a:solidFill>
              </a:rPr>
              <a:t> + (1-p)*</a:t>
            </a:r>
            <a:r>
              <a:rPr lang="en-US" b="1" dirty="0" smtClean="0">
                <a:solidFill>
                  <a:srgbClr val="C00000"/>
                </a:solidFill>
              </a:rPr>
              <a:t>𝜃</a:t>
            </a:r>
            <a:r>
              <a:rPr lang="en-US" dirty="0" smtClean="0">
                <a:solidFill>
                  <a:srgbClr val="C00000"/>
                </a:solidFill>
              </a:rPr>
              <a:t>gyros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Close-loop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828800"/>
            <a:ext cx="826743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1" y="1828800"/>
            <a:ext cx="8305800" cy="437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43400" y="2209800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96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 </a:t>
            </a:r>
          </a:p>
          <a:p>
            <a:pPr marL="0" indent="0">
              <a:buNone/>
            </a:pPr>
            <a:r>
              <a:rPr lang="en-US" dirty="0" smtClean="0"/>
              <a:t>Strategy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5428" y="1676401"/>
            <a:ext cx="7048572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5" name="Picture 34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48116538"/>
              </p:ext>
            </p:extLst>
          </p:nvPr>
        </p:nvGraphicFramePr>
        <p:xfrm>
          <a:off x="457200" y="1190767"/>
          <a:ext cx="8424868" cy="5225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3"/>
                <a:gridCol w="533400"/>
                <a:gridCol w="533400"/>
                <a:gridCol w="476035"/>
                <a:gridCol w="590765"/>
                <a:gridCol w="685800"/>
                <a:gridCol w="533400"/>
                <a:gridCol w="533400"/>
                <a:gridCol w="533400"/>
                <a:gridCol w="685800"/>
                <a:gridCol w="533400"/>
                <a:gridCol w="533400"/>
                <a:gridCol w="685800"/>
                <a:gridCol w="685800"/>
                <a:gridCol w="76205"/>
              </a:tblGrid>
              <a:tr h="3528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Unit 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 smtClean="0">
                          <a:effectLst/>
                        </a:rPr>
                        <a:t>Integration </a:t>
                      </a:r>
                      <a:r>
                        <a:rPr lang="en-US" sz="1400" b="1" u="none" strike="noStrike" dirty="0">
                          <a:effectLst/>
                        </a:rPr>
                        <a:t>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 smtClean="0">
                          <a:effectLst/>
                        </a:rPr>
                        <a:t>System </a:t>
                      </a:r>
                      <a:r>
                        <a:rPr lang="en-US" sz="1400" b="1" u="none" strike="noStrike" dirty="0">
                          <a:effectLst/>
                        </a:rPr>
                        <a:t>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437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Result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408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AOP</a:t>
                      </a:r>
                      <a:endParaRPr lang="en-US" sz="1400" b="1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FUFO</a:t>
                      </a:r>
                      <a:endParaRPr lang="en-US" sz="1400" b="1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u="none" strike="noStrike" dirty="0">
                          <a:effectLst/>
                        </a:rPr>
                        <a:t>AOC</a:t>
                      </a:r>
                      <a:endParaRPr lang="en-US" sz="1400" b="1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886140222"/>
              </p:ext>
            </p:extLst>
          </p:nvPr>
        </p:nvGraphicFramePr>
        <p:xfrm>
          <a:off x="6019800" y="3429000"/>
          <a:ext cx="274320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59039386"/>
              </p:ext>
            </p:extLst>
          </p:nvPr>
        </p:nvGraphicFramePr>
        <p:xfrm>
          <a:off x="3276600" y="3429000"/>
          <a:ext cx="270391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575949533"/>
              </p:ext>
            </p:extLst>
          </p:nvPr>
        </p:nvGraphicFramePr>
        <p:xfrm>
          <a:off x="533400" y="3429000"/>
          <a:ext cx="2743200" cy="279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0355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4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33850780"/>
              </p:ext>
            </p:extLst>
          </p:nvPr>
        </p:nvGraphicFramePr>
        <p:xfrm>
          <a:off x="533400" y="2438400"/>
          <a:ext cx="3657600" cy="205739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105890"/>
                <a:gridCol w="1551710"/>
              </a:tblGrid>
              <a:tr h="345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UT+IT+ST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UT+IT+ST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63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 Test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case </a:t>
                      </a:r>
                      <a:r>
                        <a:rPr lang="en-US" sz="1600" u="none" strike="noStrike" dirty="0" smtClean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bug </a:t>
                      </a:r>
                      <a:r>
                        <a:rPr lang="en-US" sz="1600" u="none" strike="noStrike" dirty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128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99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877703328"/>
              </p:ext>
            </p:extLst>
          </p:nvPr>
        </p:nvGraphicFramePr>
        <p:xfrm>
          <a:off x="5029200" y="990600"/>
          <a:ext cx="39066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277225779"/>
              </p:ext>
            </p:extLst>
          </p:nvPr>
        </p:nvGraphicFramePr>
        <p:xfrm>
          <a:off x="4953000" y="3657600"/>
          <a:ext cx="3912053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31652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47825"/>
            <a:ext cx="7620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Outdoor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57350"/>
            <a:ext cx="76200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Video 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Achievement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1371600"/>
          <a:ext cx="60960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miley Face 11"/>
          <p:cNvSpPr/>
          <p:nvPr/>
        </p:nvSpPr>
        <p:spPr>
          <a:xfrm>
            <a:off x="7162800" y="2209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239000" y="4114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Future Improvement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Develop a higher response system.</a:t>
            </a:r>
          </a:p>
          <a:p>
            <a:r>
              <a:rPr lang="en-US" dirty="0" smtClean="0"/>
              <a:t> Hold altitude in narrow and low area with precision of +-0.1 m </a:t>
            </a:r>
          </a:p>
          <a:p>
            <a:r>
              <a:rPr lang="en-US" dirty="0" smtClean="0"/>
              <a:t> Hold a specified position on map or moving on a track.</a:t>
            </a:r>
          </a:p>
          <a:p>
            <a:r>
              <a:rPr lang="en-US" dirty="0" smtClean="0"/>
              <a:t> Obstacle detection and avoidance. </a:t>
            </a:r>
          </a:p>
          <a:p>
            <a:r>
              <a:rPr lang="en-US" dirty="0" smtClean="0"/>
              <a:t> CMOS camera's video transmission over long distance.</a:t>
            </a:r>
          </a:p>
          <a:p>
            <a:r>
              <a:rPr lang="en-US" dirty="0" smtClean="0"/>
              <a:t>Object detection based on image processing.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09600" y="1228725"/>
            <a:ext cx="8229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From FUFO 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(VTOL) aircraft*.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*Anderson, S.B. (March). "Historical Overview of V/STOL Aircraft Technology". </a:t>
            </a:r>
            <a:r>
              <a:rPr lang="en-US" sz="1200" i="1" dirty="0" smtClean="0"/>
              <a:t>NASA Technical Memorandum 81280</a:t>
            </a:r>
            <a:endParaRPr lang="en-US" sz="1200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endParaRPr lang="en-US" sz="3500" dirty="0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352800"/>
            <a:ext cx="842992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200"/>
            <a:ext cx="8534400" cy="381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Donut 10"/>
          <p:cNvSpPr/>
          <p:nvPr/>
        </p:nvSpPr>
        <p:spPr>
          <a:xfrm>
            <a:off x="4038600" y="2819400"/>
            <a:ext cx="1676400" cy="2895600"/>
          </a:xfrm>
          <a:prstGeom prst="donut">
            <a:avLst>
              <a:gd name="adj" fmla="val 171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200" y="57150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Make the system simpler.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75965717"/>
              </p:ext>
            </p:extLst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*:  </a:t>
            </a:r>
            <a:r>
              <a:rPr lang="en-US" sz="1200" kern="0" dirty="0" smtClean="0">
                <a:solidFill>
                  <a:schemeClr val="tx2"/>
                </a:solidFill>
                <a:latin typeface="+mn-lt"/>
                <a:hlinkClick r:id="rId2"/>
              </a:rPr>
              <a:t>http://en.wikipedia.org/wiki/Fixed-wing_aircraft</a:t>
            </a: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1200" kern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200" kern="0" dirty="0" smtClean="0">
                <a:solidFill>
                  <a:schemeClr val="tx2"/>
                </a:solidFill>
              </a:rPr>
              <a:t>**: </a:t>
            </a:r>
            <a:r>
              <a:rPr lang="en-US" sz="1200" kern="0" dirty="0" smtClean="0">
                <a:solidFill>
                  <a:schemeClr val="tx2"/>
                </a:solidFill>
                <a:latin typeface="+mn-lt"/>
                <a:hlinkClick r:id="rId3"/>
              </a:rPr>
              <a:t>http://en.wikipedia.org/wiki/Helicopter</a:t>
            </a: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lvl="1" indent="-285750" algn="r">
              <a:spcBef>
                <a:spcPct val="20000"/>
              </a:spcBef>
              <a:buClr>
                <a:schemeClr val="accent1"/>
              </a:buClr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5315</TotalTime>
  <Words>1066</Words>
  <Application>Microsoft Office PowerPoint</Application>
  <PresentationFormat>On-screen Show (4:3)</PresentationFormat>
  <Paragraphs>477</Paragraphs>
  <Slides>46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FUFO_Slideshow_Template</vt:lpstr>
      <vt:lpstr>Microsoft Office Visio Drawing</vt:lpstr>
      <vt:lpstr>FUFO Project</vt:lpstr>
      <vt:lpstr>Contents</vt:lpstr>
      <vt:lpstr>History</vt:lpstr>
      <vt:lpstr>History</vt:lpstr>
      <vt:lpstr>Quadrocopter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Project Plan</vt:lpstr>
      <vt:lpstr>Development model</vt:lpstr>
      <vt:lpstr>Risks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Signal Processing</vt:lpstr>
      <vt:lpstr>Signal Processing</vt:lpstr>
      <vt:lpstr>Signal Processing</vt:lpstr>
      <vt:lpstr>Signal Processing</vt:lpstr>
      <vt:lpstr>PID Control system</vt:lpstr>
      <vt:lpstr>Result</vt:lpstr>
      <vt:lpstr>Result</vt:lpstr>
      <vt:lpstr>Result</vt:lpstr>
      <vt:lpstr>Results</vt:lpstr>
      <vt:lpstr>Results</vt:lpstr>
      <vt:lpstr>Results</vt:lpstr>
      <vt:lpstr>Achievement</vt:lpstr>
      <vt:lpstr>Future Improvement</vt:lpstr>
      <vt:lpstr>Slide 46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Phong</cp:lastModifiedBy>
  <cp:revision>387</cp:revision>
  <dcterms:created xsi:type="dcterms:W3CDTF">2012-02-01T02:30:47Z</dcterms:created>
  <dcterms:modified xsi:type="dcterms:W3CDTF">2012-08-27T12:32:07Z</dcterms:modified>
</cp:coreProperties>
</file>